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27" r:id="rId2"/>
    <p:sldId id="335" r:id="rId3"/>
    <p:sldId id="358" r:id="rId4"/>
    <p:sldId id="427" r:id="rId5"/>
    <p:sldId id="343" r:id="rId6"/>
    <p:sldId id="336" r:id="rId7"/>
    <p:sldId id="435" r:id="rId8"/>
    <p:sldId id="436" r:id="rId9"/>
    <p:sldId id="437" r:id="rId10"/>
    <p:sldId id="462" r:id="rId11"/>
    <p:sldId id="463" r:id="rId12"/>
    <p:sldId id="359" r:id="rId13"/>
    <p:sldId id="333" r:id="rId14"/>
    <p:sldId id="334" r:id="rId15"/>
    <p:sldId id="439" r:id="rId16"/>
    <p:sldId id="340" r:id="rId17"/>
    <p:sldId id="440" r:id="rId18"/>
    <p:sldId id="441" r:id="rId19"/>
    <p:sldId id="442" r:id="rId20"/>
    <p:sldId id="337" r:id="rId21"/>
    <p:sldId id="443" r:id="rId22"/>
    <p:sldId id="464" r:id="rId23"/>
    <p:sldId id="419" r:id="rId24"/>
    <p:sldId id="445" r:id="rId25"/>
    <p:sldId id="465" r:id="rId26"/>
    <p:sldId id="466" r:id="rId27"/>
    <p:sldId id="46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/>
    <p:restoredTop sz="86034"/>
  </p:normalViewPr>
  <p:slideViewPr>
    <p:cSldViewPr snapToGrid="0" snapToObjects="1">
      <p:cViewPr varScale="1">
        <p:scale>
          <a:sx n="85" d="100"/>
          <a:sy n="85" d="100"/>
        </p:scale>
        <p:origin x="215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24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8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4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9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10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0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”AJDE 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est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 la 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meillure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console: Bonjour Monde!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F198F-1346-0548-B92B-C60CFD75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30" y="4430729"/>
            <a:ext cx="5480660" cy="16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42043" y="1881923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29FC05-84BA-FD4C-92AB-9338AE26EE34}"/>
              </a:ext>
            </a:extLst>
          </p:cNvPr>
          <p:cNvSpPr/>
          <p:nvPr/>
        </p:nvSpPr>
        <p:spPr>
          <a:xfrm>
            <a:off x="842043" y="147726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34679-9BDE-7E47-B361-C6AF4A8AB38A}"/>
              </a:ext>
            </a:extLst>
          </p:cNvPr>
          <p:cNvSpPr txBox="1"/>
          <p:nvPr/>
        </p:nvSpPr>
        <p:spPr>
          <a:xfrm>
            <a:off x="586153" y="98782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6384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Qu’est-ce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qu’une</a:t>
            </a:r>
            <a:r>
              <a:rPr lang="en-US" sz="3600" dirty="0">
                <a:solidFill>
                  <a:schemeClr val="bg1"/>
                </a:solidFill>
              </a:rPr>
              <a:t> variable 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[le suspense…]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variables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517" y="5364192"/>
            <a:ext cx="8272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Mon ordinateur a de la place pour environ 64 milliards de boîtes.</a:t>
            </a:r>
          </a:p>
          <a:p>
            <a:br>
              <a:rPr lang="fr-FR" sz="2400" dirty="0"/>
            </a:br>
            <a:endParaRPr lang="en-US" sz="24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qui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TRES petites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" t="4293" r="29086" b="31490"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totale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221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contient</a:t>
            </a:r>
            <a:r>
              <a:rPr lang="en-US" sz="2400" b="0" dirty="0"/>
              <a:t> un 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[</a:t>
            </a:r>
            <a:r>
              <a:rPr lang="en-US" sz="2400" dirty="0" err="1">
                <a:solidFill>
                  <a:srgbClr val="C00000"/>
                </a:solidFill>
              </a:rPr>
              <a:t>nombre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entier</a:t>
            </a:r>
            <a:r>
              <a:rPr lang="en-US" sz="2400" dirty="0">
                <a:solidFill>
                  <a:srgbClr val="C00000"/>
                </a:solidFill>
              </a:rPr>
              <a:t>]</a:t>
            </a:r>
            <a:endParaRPr lang="en-US" sz="2400" b="0" dirty="0">
              <a:solidFill>
                <a:srgbClr val="C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variables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totale</a:t>
            </a:r>
            <a:r>
              <a:rPr lang="en-US" sz="3000" dirty="0">
                <a:latin typeface="Courier"/>
                <a:cs typeface="Courier"/>
              </a:rPr>
              <a:t>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75373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1110689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valeure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1116" y="952305"/>
            <a:ext cx="7802136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entière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real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lettres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letter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vrai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ou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faux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estlAmour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poid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Answers could </a:t>
            </a:r>
            <a:r>
              <a:rPr lang="en-US"/>
              <a:t>be real valued numbers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8192FD-FDF9-E648-8ABE-F67F0446CD91}"/>
              </a:ext>
            </a:extLst>
          </p:cNvPr>
          <p:cNvSpPr/>
          <p:nvPr/>
        </p:nvSpPr>
        <p:spPr>
          <a:xfrm>
            <a:off x="459612" y="637849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dirty="0">
                <a:solidFill>
                  <a:srgbClr val="00B050"/>
                </a:solidFill>
                <a:latin typeface="Courier"/>
                <a:cs typeface="Courier"/>
              </a:rPr>
              <a:t> real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Int: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combine des enfants?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90124" y="6249134"/>
            <a:ext cx="6910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  <a:r>
              <a:rPr lang="en-US" sz="2400" dirty="0" err="1"/>
              <a:t>C’est</a:t>
            </a:r>
            <a:r>
              <a:rPr lang="en-US" sz="2400" dirty="0"/>
              <a:t> </a:t>
            </a:r>
            <a:r>
              <a:rPr lang="en-US" sz="2400" dirty="0" err="1"/>
              <a:t>etrange</a:t>
            </a:r>
            <a:r>
              <a:rPr lang="en-US" sz="2400" dirty="0"/>
              <a:t> de dire </a:t>
            </a:r>
            <a:r>
              <a:rPr lang="en-US" sz="2400" dirty="0" err="1"/>
              <a:t>qu’elque</a:t>
            </a:r>
            <a:r>
              <a:rPr lang="en-US" sz="2400" dirty="0"/>
              <a:t> chose </a:t>
            </a:r>
            <a:r>
              <a:rPr lang="en-US" sz="2400" dirty="0" err="1"/>
              <a:t>comme</a:t>
            </a:r>
            <a:r>
              <a:rPr lang="en-US" sz="2400" dirty="0"/>
              <a:t> 1.7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D82581-937C-7D43-AB78-E8EC7A1D4F35}"/>
              </a:ext>
            </a:extLst>
          </p:cNvPr>
          <p:cNvSpPr/>
          <p:nvPr/>
        </p:nvSpPr>
        <p:spPr>
          <a:xfrm>
            <a:off x="147894" y="6341467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entière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binaires</a:t>
            </a: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b="1" dirty="0">
                <a:solidFill>
                  <a:schemeClr val="tx1"/>
                </a:solidFill>
              </a:rPr>
              <a:t>Opérateurs binaires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571" y="2241053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largeur</a:t>
            </a:r>
            <a:r>
              <a:rPr lang="en-US" sz="3000" dirty="0">
                <a:latin typeface="Courier"/>
                <a:cs typeface="Courier"/>
              </a:rPr>
              <a:t>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meters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hauteur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surface = </a:t>
            </a:r>
            <a:r>
              <a:rPr lang="en-US" sz="3000" dirty="0" err="1">
                <a:latin typeface="Courier"/>
                <a:cs typeface="Courier"/>
              </a:rPr>
              <a:t>largeur</a:t>
            </a:r>
            <a:r>
              <a:rPr lang="en-US" sz="3000" dirty="0">
                <a:latin typeface="Courier"/>
                <a:cs typeface="Courier"/>
              </a:rPr>
              <a:t> * hauteur;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738052" y="4333606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surface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515816" y="4305714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largeur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82384" y="4305714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hauteur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75373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96084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valeur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42043" y="1881923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34679-9BDE-7E47-B361-C6AF4A8AB38A}"/>
              </a:ext>
            </a:extLst>
          </p:cNvPr>
          <p:cNvSpPr txBox="1"/>
          <p:nvPr/>
        </p:nvSpPr>
        <p:spPr>
          <a:xfrm>
            <a:off x="586153" y="98782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E05E6-3726-8740-95DE-0986707904FB}"/>
              </a:ext>
            </a:extLst>
          </p:cNvPr>
          <p:cNvSpPr txBox="1"/>
          <p:nvPr/>
        </p:nvSpPr>
        <p:spPr>
          <a:xfrm>
            <a:off x="571342" y="133677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95346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tx1"/>
                </a:solidFill>
              </a:rPr>
              <a:t>Entrée utilisateur 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915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atin typeface="Courier"/>
                <a:cs typeface="Courier"/>
              </a:rPr>
              <a:t>a = </a:t>
            </a:r>
            <a:r>
              <a:rPr lang="en-US" sz="2800" dirty="0" err="1">
                <a:latin typeface="Courier"/>
                <a:cs typeface="Courier"/>
              </a:rPr>
              <a:t>readInt</a:t>
            </a:r>
            <a:r>
              <a:rPr lang="en-US" sz="2800" dirty="0">
                <a:latin typeface="Courier"/>
                <a:cs typeface="Courier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“Donne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moi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un int!”</a:t>
            </a:r>
            <a:r>
              <a:rPr lang="en-US" sz="2800" dirty="0">
                <a:latin typeface="Courier"/>
                <a:cs typeface="Courier"/>
              </a:rPr>
              <a:t>);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atin typeface="Courier"/>
                <a:cs typeface="Courier"/>
              </a:rPr>
              <a:t>b = </a:t>
            </a:r>
            <a:r>
              <a:rPr lang="en-US" sz="2800" dirty="0" err="1">
                <a:latin typeface="Courier"/>
                <a:cs typeface="Courier"/>
              </a:rPr>
              <a:t>readDouble</a:t>
            </a:r>
            <a:r>
              <a:rPr lang="en-US" sz="2800" dirty="0">
                <a:latin typeface="Courier"/>
                <a:cs typeface="Courier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Aussi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un double”</a:t>
            </a:r>
            <a:r>
              <a:rPr lang="en-US" sz="2800" dirty="0">
                <a:latin typeface="Courier"/>
                <a:cs typeface="Courier"/>
              </a:rPr>
              <a:t>);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endParaRPr lang="en-US" sz="2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Ceux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programme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ajoute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deux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nombres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”Entre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”Entre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”La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somme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est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Ajouter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deux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nombre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entiers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1AA79-81F4-6742-948C-F9A5DC86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1" y="4864100"/>
            <a:ext cx="3619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5" grpId="0"/>
      <p:bldP spid="491546" grpId="0"/>
      <p:bldP spid="4915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34679-9BDE-7E47-B361-C6AF4A8AB38A}"/>
              </a:ext>
            </a:extLst>
          </p:cNvPr>
          <p:cNvSpPr txBox="1"/>
          <p:nvPr/>
        </p:nvSpPr>
        <p:spPr>
          <a:xfrm>
            <a:off x="586153" y="98782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E05E6-3726-8740-95DE-0986707904FB}"/>
              </a:ext>
            </a:extLst>
          </p:cNvPr>
          <p:cNvSpPr txBox="1"/>
          <p:nvPr/>
        </p:nvSpPr>
        <p:spPr>
          <a:xfrm>
            <a:off x="571342" y="133677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7EEE3-BB21-3149-A7A2-D4C285E6789A}"/>
              </a:ext>
            </a:extLst>
          </p:cNvPr>
          <p:cNvSpPr txBox="1"/>
          <p:nvPr/>
        </p:nvSpPr>
        <p:spPr>
          <a:xfrm>
            <a:off x="521678" y="18620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435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6700" y="56019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Demonstration: Aller aux marcher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8FAC5-A7F6-AF4E-BAEA-0706A1ED6CEC}"/>
              </a:ext>
            </a:extLst>
          </p:cNvPr>
          <p:cNvSpPr txBox="1"/>
          <p:nvPr/>
        </p:nvSpPr>
        <p:spPr>
          <a:xfrm>
            <a:off x="-152400" y="227156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Mettre</a:t>
            </a:r>
            <a:r>
              <a:rPr lang="en-US" sz="3600" dirty="0">
                <a:solidFill>
                  <a:schemeClr val="bg1"/>
                </a:solidFill>
              </a:rPr>
              <a:t> un photo de </a:t>
            </a:r>
            <a:r>
              <a:rPr lang="en-US" sz="3600" dirty="0" err="1">
                <a:solidFill>
                  <a:schemeClr val="bg1"/>
                </a:solidFill>
              </a:rPr>
              <a:t>marché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7711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BAB6E-AF44-4143-B38E-3B93FAAD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2114550"/>
            <a:ext cx="3987800" cy="26289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E0F03-9556-E745-98F6-421C410D55A5}"/>
              </a:ext>
            </a:extLst>
          </p:cNvPr>
          <p:cNvCxnSpPr/>
          <p:nvPr/>
        </p:nvCxnSpPr>
        <p:spPr>
          <a:xfrm>
            <a:off x="539646" y="4616970"/>
            <a:ext cx="23834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02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Statements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7587" y="253587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N</a:t>
            </a:r>
            <a:r>
              <a:rPr lang="en-US" dirty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pour repeater 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fois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7587" y="3829079"/>
            <a:ext cx="53609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condition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toute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le code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ici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repete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tandis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que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vrai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67587" y="5195586"/>
            <a:ext cx="67817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condition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faire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ceci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vrai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// 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faire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cela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faux</a:t>
            </a:r>
          </a:p>
          <a:p>
            <a:pPr lvl="1"/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7587" y="1242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methode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If-else Declaration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3437" y="14838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frontIsClear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move();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putBeeper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2" name="Rectangle 1"/>
          <p:cNvSpPr/>
          <p:nvPr/>
        </p:nvSpPr>
        <p:spPr>
          <a:xfrm>
            <a:off x="5058510" y="176526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9860" y="149520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true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554284" y="182695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9BBB59"/>
                </a:solidFill>
                <a:latin typeface="Courier"/>
                <a:cs typeface="Courier"/>
              </a:rPr>
              <a:t>// false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63130" y="382052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frontIsClear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move();</a:t>
            </a: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latin typeface="Courier"/>
                <a:cs typeface="Courier"/>
              </a:rPr>
              <a:t>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 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putBeeper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870707" y="5562504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putBeeper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502444" y="456251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9BBB59"/>
                </a:solidFill>
                <a:latin typeface="Courier"/>
                <a:cs typeface="Courier"/>
              </a:rPr>
              <a:t>// true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454941" y="466841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9BBB59"/>
                </a:solidFill>
                <a:latin typeface="Courier"/>
                <a:cs typeface="Courier"/>
              </a:rPr>
              <a:t>// false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427493" y="493755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283576" y="1434941"/>
            <a:ext cx="0" cy="1307099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49199" y="487999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21" name="Freeform 20"/>
          <p:cNvSpPr/>
          <p:nvPr/>
        </p:nvSpPr>
        <p:spPr>
          <a:xfrm>
            <a:off x="6416842" y="1434941"/>
            <a:ext cx="545432" cy="1214018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745628" y="4387873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6756279" y="4425480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369103" y="263698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putBeeper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29371" y="3252328"/>
            <a:ext cx="7427513" cy="85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4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46" grpId="0"/>
      <p:bldP spid="47" grpId="0"/>
      <p:bldP spid="48" grpId="0"/>
      <p:bldP spid="51" grpId="0"/>
      <p:bldP spid="52" grpId="0"/>
      <p:bldP spid="21" grpId="0" animBg="1"/>
      <p:bldP spid="53" grpId="0" animBg="1"/>
      <p:bldP spid="54" grpId="0" animBg="1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Tu vas me </a:t>
            </a:r>
            <a:r>
              <a:rPr lang="en-US" sz="2800" dirty="0" err="1"/>
              <a:t>manquer</a:t>
            </a:r>
            <a:r>
              <a:rPr lang="en-US" sz="2800" dirty="0"/>
              <a:t>!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Plus Tard!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Bon chance avec Java!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152098" y="1458175"/>
            <a:ext cx="531545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</a:rPr>
              <a:t>Prend</a:t>
            </a:r>
            <a:r>
              <a:rPr lang="en-US" sz="4000" dirty="0">
                <a:solidFill>
                  <a:schemeClr val="tx2"/>
                </a:solidFill>
              </a:rPr>
              <a:t> la </a:t>
            </a:r>
            <a:r>
              <a:rPr lang="en-US" sz="4000" dirty="0" err="1">
                <a:solidFill>
                  <a:schemeClr val="tx2"/>
                </a:solidFill>
              </a:rPr>
              <a:t>texte</a:t>
            </a:r>
            <a:endParaRPr lang="en-US" sz="4000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4000" dirty="0" err="1">
                <a:solidFill>
                  <a:schemeClr val="accent2"/>
                </a:solidFill>
              </a:rPr>
              <a:t>Imprime</a:t>
            </a:r>
            <a:r>
              <a:rPr lang="en-US" sz="4000" dirty="0">
                <a:solidFill>
                  <a:schemeClr val="accent2"/>
                </a:solidFill>
              </a:rPr>
              <a:t> la sortie </a:t>
            </a:r>
            <a:r>
              <a:rPr lang="en-US" sz="4000" dirty="0" err="1">
                <a:solidFill>
                  <a:schemeClr val="accent2"/>
                </a:solidFill>
              </a:rPr>
              <a:t>texte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”bonjour, monde"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console: Bonjour Monde!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5B228-0243-C545-8158-060536D5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51" y="4668488"/>
            <a:ext cx="5288925" cy="13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6405</TotalTime>
  <Words>599</Words>
  <Application>Microsoft Macintosh PowerPoint</Application>
  <PresentationFormat>On-screen Show (4:3)</PresentationFormat>
  <Paragraphs>186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128</cp:revision>
  <dcterms:created xsi:type="dcterms:W3CDTF">2014-06-13T10:00:48Z</dcterms:created>
  <dcterms:modified xsi:type="dcterms:W3CDTF">2019-07-14T21:45:44Z</dcterms:modified>
</cp:coreProperties>
</file>